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88" r:id="rId3"/>
    <p:sldId id="289" r:id="rId4"/>
    <p:sldId id="291" r:id="rId5"/>
    <p:sldId id="292" r:id="rId6"/>
    <p:sldId id="296" r:id="rId7"/>
    <p:sldId id="290" r:id="rId8"/>
    <p:sldId id="293" r:id="rId9"/>
    <p:sldId id="294" r:id="rId10"/>
    <p:sldId id="295" r:id="rId11"/>
    <p:sldId id="280" r:id="rId12"/>
    <p:sldId id="27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3465" autoAdjust="0"/>
  </p:normalViewPr>
  <p:slideViewPr>
    <p:cSldViewPr snapToGrid="0">
      <p:cViewPr varScale="1">
        <p:scale>
          <a:sx n="56" d="100"/>
          <a:sy n="56" d="100"/>
        </p:scale>
        <p:origin x="84"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2C6896-10D1-4BE4-A6D3-8466FDDAB72D}" type="datetimeFigureOut">
              <a:rPr kumimoji="1" lang="ja-JP" altLang="en-US" smtClean="0"/>
              <a:t>2023/12/26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291830-CE62-424B-BDFE-B1FA29B9C0D9}" type="slidenum">
              <a:rPr kumimoji="1" lang="ja-JP" altLang="en-US" smtClean="0"/>
              <a:t>‹#›</a:t>
            </a:fld>
            <a:endParaRPr kumimoji="1" lang="ja-JP" altLang="en-US"/>
          </a:p>
        </p:txBody>
      </p:sp>
    </p:spTree>
    <p:extLst>
      <p:ext uri="{BB962C8B-B14F-4D97-AF65-F5344CB8AC3E}">
        <p14:creationId xmlns:p14="http://schemas.microsoft.com/office/powerpoint/2010/main" val="14022293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フィルターのメンテナンス</a:t>
            </a:r>
          </a:p>
        </p:txBody>
      </p:sp>
      <p:sp>
        <p:nvSpPr>
          <p:cNvPr id="4" name="スライド番号プレースホルダー 3"/>
          <p:cNvSpPr>
            <a:spLocks noGrp="1"/>
          </p:cNvSpPr>
          <p:nvPr>
            <p:ph type="sldNum" sz="quarter" idx="5"/>
          </p:nvPr>
        </p:nvSpPr>
        <p:spPr/>
        <p:txBody>
          <a:bodyPr/>
          <a:lstStyle/>
          <a:p>
            <a:fld id="{A8291830-CE62-424B-BDFE-B1FA29B9C0D9}" type="slidenum">
              <a:rPr kumimoji="1" lang="ja-JP" altLang="en-US" smtClean="0"/>
              <a:t>1</a:t>
            </a:fld>
            <a:endParaRPr kumimoji="1" lang="ja-JP" altLang="en-US"/>
          </a:p>
        </p:txBody>
      </p:sp>
    </p:spTree>
    <p:extLst>
      <p:ext uri="{BB962C8B-B14F-4D97-AF65-F5344CB8AC3E}">
        <p14:creationId xmlns:p14="http://schemas.microsoft.com/office/powerpoint/2010/main" val="4277716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フィルターの維持管理</a:t>
            </a:r>
          </a:p>
          <a:p>
            <a:r>
              <a:rPr kumimoji="1" lang="ja-JP" altLang="en-US" dirty="0"/>
              <a:t>・あなたは、必要であればウォッシャブルタイプのフィルターを洗浄しなければならない。 ラフ</a:t>
            </a:r>
            <a:r>
              <a:rPr kumimoji="1" lang="en-US" altLang="ja-JP" dirty="0"/>
              <a:t>(</a:t>
            </a:r>
            <a:r>
              <a:rPr kumimoji="1" lang="ja-JP" altLang="en-US" dirty="0"/>
              <a:t>粗塵</a:t>
            </a:r>
            <a:r>
              <a:rPr kumimoji="1" lang="en-US" altLang="ja-JP" dirty="0"/>
              <a:t>)</a:t>
            </a:r>
            <a:r>
              <a:rPr kumimoji="1" lang="ja-JP" altLang="en-US" dirty="0"/>
              <a:t>エアフィルターは通常ウォッシャブルタイプ。・また、あなたは吸込・吹出ガラリにある防虫網と防鳥網も洗浄しなければならない。あなたはこれらの網はマノメーターを持たないことを忘れてはならない・あなたは、必要であれば使い捨てタイプのフィルターを交換しなければならない。 </a:t>
            </a:r>
            <a:r>
              <a:rPr kumimoji="1" lang="en-US" altLang="ja-JP" dirty="0"/>
              <a:t>HEPA</a:t>
            </a:r>
            <a:r>
              <a:rPr kumimoji="1" lang="ja-JP" altLang="en-US" dirty="0"/>
              <a:t>フィルターや中性能エアフィルターは通常使い捨てタイプ。あなたはこのタイプのフィルターを洗浄し再使用してはならない。</a:t>
            </a:r>
          </a:p>
        </p:txBody>
      </p:sp>
      <p:sp>
        <p:nvSpPr>
          <p:cNvPr id="4" name="スライド番号プレースホルダー 3"/>
          <p:cNvSpPr>
            <a:spLocks noGrp="1"/>
          </p:cNvSpPr>
          <p:nvPr>
            <p:ph type="sldNum" sz="quarter" idx="5"/>
          </p:nvPr>
        </p:nvSpPr>
        <p:spPr/>
        <p:txBody>
          <a:bodyPr/>
          <a:lstStyle/>
          <a:p>
            <a:fld id="{6ABB25BF-52E0-4902-9A73-AE278CDD8D85}" type="slidenum">
              <a:rPr kumimoji="1" lang="ja-JP" altLang="en-US" smtClean="0"/>
              <a:t>10</a:t>
            </a:fld>
            <a:endParaRPr kumimoji="1" lang="ja-JP" altLang="en-US"/>
          </a:p>
        </p:txBody>
      </p:sp>
    </p:spTree>
    <p:extLst>
      <p:ext uri="{BB962C8B-B14F-4D97-AF65-F5344CB8AC3E}">
        <p14:creationId xmlns:p14="http://schemas.microsoft.com/office/powerpoint/2010/main" val="912691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フィルターメンテナンスの間隔</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フィルターのメンテナンス間隔は、フィルターにかかる圧力、風量、粉塵、使用時間などによって異なる。そのため、あなたはフィルターのメンテナンス間隔を簡単に予測できない。・もしあなたがメンテナンス記録を持てば、あなたはそれを基にフィルターのメンテナンス間隔を予測できる。・そのため、あなたが空調システムを運用し始めた時、あなたは同時にメンテナンス記録を作成し始めなければならない。・数年後、あなたはフィルターのメンテナンス間隔を予測できる。たとえば、粗エアフィルターの寿命は </a:t>
            </a:r>
            <a:r>
              <a:rPr kumimoji="1" lang="en-US" altLang="ja-JP" dirty="0"/>
              <a:t>3 </a:t>
            </a:r>
            <a:r>
              <a:rPr kumimoji="1" lang="ja-JP" altLang="en-US" dirty="0"/>
              <a:t>ヶ月、中効率エアフィルターの寿命は </a:t>
            </a:r>
            <a:r>
              <a:rPr kumimoji="1" lang="en-US" altLang="ja-JP" dirty="0"/>
              <a:t>6 </a:t>
            </a:r>
            <a:r>
              <a:rPr kumimoji="1" lang="ja-JP" altLang="en-US" dirty="0"/>
              <a:t>ヶ月、</a:t>
            </a:r>
            <a:r>
              <a:rPr kumimoji="1" lang="en-US" altLang="ja-JP" dirty="0"/>
              <a:t>HEPA </a:t>
            </a:r>
            <a:r>
              <a:rPr kumimoji="1" lang="ja-JP" altLang="en-US" dirty="0"/>
              <a:t>フィルターの寿命は </a:t>
            </a:r>
            <a:r>
              <a:rPr kumimoji="1" lang="en-US" altLang="ja-JP" dirty="0"/>
              <a:t>1 </a:t>
            </a:r>
            <a:r>
              <a:rPr kumimoji="1" lang="ja-JP" altLang="en-US" dirty="0"/>
              <a:t>年、のように。</a:t>
            </a:r>
          </a:p>
        </p:txBody>
      </p:sp>
      <p:sp>
        <p:nvSpPr>
          <p:cNvPr id="4" name="スライド番号プレースホルダー 3"/>
          <p:cNvSpPr>
            <a:spLocks noGrp="1"/>
          </p:cNvSpPr>
          <p:nvPr>
            <p:ph type="sldNum" sz="quarter" idx="5"/>
          </p:nvPr>
        </p:nvSpPr>
        <p:spPr/>
        <p:txBody>
          <a:bodyPr/>
          <a:lstStyle/>
          <a:p>
            <a:fld id="{6ABB25BF-52E0-4902-9A73-AE278CDD8D85}" type="slidenum">
              <a:rPr kumimoji="1" lang="ja-JP" altLang="en-US" smtClean="0"/>
              <a:t>11</a:t>
            </a:fld>
            <a:endParaRPr kumimoji="1" lang="ja-JP" altLang="en-US"/>
          </a:p>
        </p:txBody>
      </p:sp>
    </p:spTree>
    <p:extLst>
      <p:ext uri="{BB962C8B-B14F-4D97-AF65-F5344CB8AC3E}">
        <p14:creationId xmlns:p14="http://schemas.microsoft.com/office/powerpoint/2010/main" val="885229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終り</a:t>
            </a:r>
          </a:p>
          <a:p>
            <a:r>
              <a:rPr kumimoji="1" lang="ja-JP" altLang="en-US" dirty="0"/>
              <a:t>・ トレーニングコースにご協力いただきまして、ありがとうございます。</a:t>
            </a:r>
          </a:p>
          <a:p>
            <a:r>
              <a:rPr kumimoji="1" lang="ja-JP" altLang="en-US" dirty="0"/>
              <a:t>・ </a:t>
            </a:r>
            <a:r>
              <a:rPr kumimoji="1" lang="en-US" altLang="ja-JP" dirty="0"/>
              <a:t>Email: mikiikka277@hb.tp1.jp</a:t>
            </a:r>
          </a:p>
          <a:p>
            <a:r>
              <a:rPr kumimoji="1" lang="ja-JP" altLang="en-US" dirty="0"/>
              <a:t>・ </a:t>
            </a:r>
            <a:r>
              <a:rPr kumimoji="1" lang="en-US" altLang="ja-JP" dirty="0"/>
              <a:t>Facebook: Miki Hideki</a:t>
            </a:r>
          </a:p>
          <a:p>
            <a:r>
              <a:rPr kumimoji="1" lang="ja-JP" altLang="en-US" dirty="0"/>
              <a:t>・ 文書サーバー</a:t>
            </a:r>
            <a:r>
              <a:rPr kumimoji="1" lang="en-US" altLang="ja-JP"/>
              <a:t>: http://gaga.jellybean.jp/indexbsl.html</a:t>
            </a:r>
          </a:p>
        </p:txBody>
      </p:sp>
      <p:sp>
        <p:nvSpPr>
          <p:cNvPr id="4" name="スライド番号プレースホルダー 3"/>
          <p:cNvSpPr>
            <a:spLocks noGrp="1"/>
          </p:cNvSpPr>
          <p:nvPr>
            <p:ph type="sldNum" sz="quarter" idx="5"/>
          </p:nvPr>
        </p:nvSpPr>
        <p:spPr/>
        <p:txBody>
          <a:bodyPr/>
          <a:lstStyle/>
          <a:p>
            <a:fld id="{A8291830-CE62-424B-BDFE-B1FA29B9C0D9}" type="slidenum">
              <a:rPr kumimoji="1" lang="ja-JP" altLang="en-US" smtClean="0"/>
              <a:t>12</a:t>
            </a:fld>
            <a:endParaRPr kumimoji="1" lang="ja-JP" altLang="en-US"/>
          </a:p>
        </p:txBody>
      </p:sp>
    </p:spTree>
    <p:extLst>
      <p:ext uri="{BB962C8B-B14F-4D97-AF65-F5344CB8AC3E}">
        <p14:creationId xmlns:p14="http://schemas.microsoft.com/office/powerpoint/2010/main" val="1541370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Ｐゴシック" panose="020B0600070205080204" pitchFamily="50" charset="-128"/>
                <a:ea typeface="ＭＳ Ｐゴシック" panose="020B0600070205080204" pitchFamily="50" charset="-128"/>
              </a:rPr>
              <a:t>フィルターの目詰まりによる問題</a:t>
            </a:r>
            <a:endParaRPr lang="ja-JP" altLang="en-US" sz="1200" dirty="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ＭＳ Ｐゴシック" panose="020B0600070205080204" pitchFamily="50" charset="-128"/>
                <a:ea typeface="ＭＳ Ｐゴシック" panose="020B0600070205080204" pitchFamily="50" charset="-128"/>
              </a:rPr>
              <a:t>・エアフィルターは、運転時間の経過とともに空気の塵により目詰まりを起こす。・エアフィルターの目詰まりは、以下のような問題を生し゛る。</a:t>
            </a:r>
            <a:r>
              <a:rPr lang="en-US" altLang="ja-JP" sz="1200" dirty="0">
                <a:latin typeface="ＭＳ Ｐゴシック" panose="020B0600070205080204" pitchFamily="50" charset="-128"/>
                <a:ea typeface="ＭＳ Ｐゴシック" panose="020B0600070205080204" pitchFamily="50" charset="-128"/>
              </a:rPr>
              <a:t>- </a:t>
            </a:r>
            <a:r>
              <a:rPr lang="ja-JP" altLang="en-US" sz="1200" dirty="0">
                <a:latin typeface="ＭＳ Ｐゴシック" panose="020B0600070205080204" pitchFamily="50" charset="-128"/>
                <a:ea typeface="ＭＳ Ｐゴシック" panose="020B0600070205080204" pitchFamily="50" charset="-128"/>
              </a:rPr>
              <a:t>圧力損失が増える。</a:t>
            </a:r>
            <a:r>
              <a:rPr lang="en-US" altLang="ja-JP" sz="1200" dirty="0">
                <a:latin typeface="ＭＳ Ｐゴシック" panose="020B0600070205080204" pitchFamily="50" charset="-128"/>
                <a:ea typeface="ＭＳ Ｐゴシック" panose="020B0600070205080204" pitchFamily="50" charset="-128"/>
              </a:rPr>
              <a:t>- </a:t>
            </a:r>
            <a:r>
              <a:rPr lang="ja-JP" altLang="en-US" sz="1200" dirty="0">
                <a:latin typeface="ＭＳ Ｐゴシック" panose="020B0600070205080204" pitchFamily="50" charset="-128"/>
                <a:ea typeface="ＭＳ Ｐゴシック" panose="020B0600070205080204" pitchFamily="50" charset="-128"/>
              </a:rPr>
              <a:t>風量が減る。</a:t>
            </a:r>
            <a:r>
              <a:rPr lang="en-US" altLang="ja-JP" sz="1200" dirty="0">
                <a:latin typeface="ＭＳ Ｐゴシック" panose="020B0600070205080204" pitchFamily="50" charset="-128"/>
                <a:ea typeface="ＭＳ Ｐゴシック" panose="020B0600070205080204" pitchFamily="50" charset="-128"/>
              </a:rPr>
              <a:t>- </a:t>
            </a:r>
            <a:r>
              <a:rPr lang="ja-JP" altLang="en-US" sz="1200" dirty="0">
                <a:latin typeface="ＭＳ Ｐゴシック" panose="020B0600070205080204" pitchFamily="50" charset="-128"/>
                <a:ea typeface="ＭＳ Ｐゴシック" panose="020B0600070205080204" pitchFamily="50" charset="-128"/>
              </a:rPr>
              <a:t>その結果、空調システムは、冷房、暖房、換気の機能を失う。</a:t>
            </a:r>
            <a:r>
              <a:rPr lang="en-US" altLang="ja-JP" sz="1200" dirty="0">
                <a:latin typeface="ＭＳ Ｐゴシック" panose="020B0600070205080204" pitchFamily="50" charset="-128"/>
                <a:ea typeface="ＭＳ Ｐゴシック" panose="020B0600070205080204" pitchFamily="50" charset="-128"/>
              </a:rPr>
              <a:t>- </a:t>
            </a:r>
            <a:r>
              <a:rPr lang="ja-JP" altLang="en-US" sz="1200" dirty="0">
                <a:latin typeface="ＭＳ Ｐゴシック" panose="020B0600070205080204" pitchFamily="50" charset="-128"/>
                <a:ea typeface="ＭＳ Ｐゴシック" panose="020B0600070205080204" pitchFamily="50" charset="-128"/>
              </a:rPr>
              <a:t>また、室内の機器の一部は、機能を失う。もしあなたが上記の問題を避けたいなら、エアフィルターの目詰まりが上限を超える前に、あなたはエアフィルターをメンテナンスしなければならない。</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ＭＳ Ｐゴシック" panose="020B0600070205080204" pitchFamily="50" charset="-128"/>
              <a:ea typeface="ＭＳ Ｐゴシック" panose="020B0600070205080204" pitchFamily="50" charset="-128"/>
            </a:endParaRPr>
          </a:p>
          <a:p>
            <a:pPr marL="0" indent="0">
              <a:buNone/>
            </a:pPr>
            <a:endParaRPr lang="ja-JP" altLang="en-US" sz="12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5"/>
          </p:nvPr>
        </p:nvSpPr>
        <p:spPr/>
        <p:txBody>
          <a:bodyPr/>
          <a:lstStyle/>
          <a:p>
            <a:fld id="{6ABB25BF-52E0-4902-9A73-AE278CDD8D85}" type="slidenum">
              <a:rPr kumimoji="1" lang="ja-JP" altLang="en-US" smtClean="0"/>
              <a:t>2</a:t>
            </a:fld>
            <a:endParaRPr kumimoji="1" lang="ja-JP" altLang="en-US"/>
          </a:p>
        </p:txBody>
      </p:sp>
    </p:spTree>
    <p:extLst>
      <p:ext uri="{BB962C8B-B14F-4D97-AF65-F5344CB8AC3E}">
        <p14:creationId xmlns:p14="http://schemas.microsoft.com/office/powerpoint/2010/main" val="3509361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フィルター圧力損失</a:t>
            </a:r>
          </a:p>
          <a:p>
            <a:r>
              <a:rPr kumimoji="1" lang="ja-JP" altLang="en-US" dirty="0"/>
              <a:t>・マノメーターが右図のようにフィルターに取付けられると、あなたはフィルターの圧力損失を確認できる。・マノメーターは</a:t>
            </a:r>
            <a:r>
              <a:rPr kumimoji="1" lang="en-US" altLang="ja-JP" dirty="0"/>
              <a:t>2</a:t>
            </a:r>
            <a:r>
              <a:rPr kumimoji="1" lang="ja-JP" altLang="en-US" dirty="0"/>
              <a:t>つのポートを持つ。</a:t>
            </a:r>
            <a:r>
              <a:rPr kumimoji="1" lang="en-US" altLang="ja-JP" dirty="0"/>
              <a:t>1</a:t>
            </a:r>
            <a:r>
              <a:rPr kumimoji="1" lang="ja-JP" altLang="en-US" dirty="0"/>
              <a:t>つのポートは上流側に接続されている。また、他のポートは下流側に接続されている。・マノメーターは</a:t>
            </a:r>
            <a:r>
              <a:rPr kumimoji="1" lang="en-US" altLang="ja-JP" dirty="0"/>
              <a:t>2</a:t>
            </a:r>
            <a:r>
              <a:rPr kumimoji="1" lang="ja-JP" altLang="en-US" dirty="0"/>
              <a:t>つのポート間の静圧の差を示す。・バイオセーフティの視点から、マノメーターは、両側の空気を混合しない。</a:t>
            </a:r>
          </a:p>
        </p:txBody>
      </p:sp>
      <p:sp>
        <p:nvSpPr>
          <p:cNvPr id="4" name="スライド番号プレースホルダー 3"/>
          <p:cNvSpPr>
            <a:spLocks noGrp="1"/>
          </p:cNvSpPr>
          <p:nvPr>
            <p:ph type="sldNum" sz="quarter" idx="5"/>
          </p:nvPr>
        </p:nvSpPr>
        <p:spPr/>
        <p:txBody>
          <a:bodyPr/>
          <a:lstStyle/>
          <a:p>
            <a:fld id="{6ABB25BF-52E0-4902-9A73-AE278CDD8D85}" type="slidenum">
              <a:rPr kumimoji="1" lang="ja-JP" altLang="en-US" smtClean="0"/>
              <a:t>3</a:t>
            </a:fld>
            <a:endParaRPr kumimoji="1" lang="ja-JP" altLang="en-US"/>
          </a:p>
        </p:txBody>
      </p:sp>
    </p:spTree>
    <p:extLst>
      <p:ext uri="{BB962C8B-B14F-4D97-AF65-F5344CB8AC3E}">
        <p14:creationId xmlns:p14="http://schemas.microsoft.com/office/powerpoint/2010/main" val="4237567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エアフィルターの上下限圧力</a:t>
            </a:r>
          </a:p>
          <a:p>
            <a:r>
              <a:rPr kumimoji="1" lang="ja-JP" altLang="en-US" dirty="0"/>
              <a:t>・エアフィルターは物理的な上限圧力を持つ。もし上限圧力を超えると、フィルターは破損する。・また、エアフィルターは下限圧力を持つ。もし下限圧力を下回ると、フィルターは期待される空気量を流せない。下限圧力はフィルターの目詰まりにより初期</a:t>
            </a:r>
            <a:r>
              <a:rPr kumimoji="1" lang="en-US" altLang="ja-JP" dirty="0"/>
              <a:t>(</a:t>
            </a:r>
            <a:r>
              <a:rPr kumimoji="1" lang="ja-JP" altLang="en-US" dirty="0"/>
              <a:t>目詰まりなし</a:t>
            </a:r>
            <a:r>
              <a:rPr kumimoji="1" lang="en-US" altLang="ja-JP" dirty="0"/>
              <a:t>)</a:t>
            </a:r>
            <a:r>
              <a:rPr kumimoji="1" lang="ja-JP" altLang="en-US" dirty="0"/>
              <a:t>から最終</a:t>
            </a:r>
            <a:r>
              <a:rPr kumimoji="1" lang="en-US" altLang="ja-JP" dirty="0"/>
              <a:t>(</a:t>
            </a:r>
            <a:r>
              <a:rPr kumimoji="1" lang="ja-JP" altLang="en-US" dirty="0"/>
              <a:t>目詰まりあり</a:t>
            </a:r>
            <a:r>
              <a:rPr kumimoji="1" lang="en-US" altLang="ja-JP" dirty="0"/>
              <a:t>)</a:t>
            </a:r>
            <a:r>
              <a:rPr kumimoji="1" lang="ja-JP" altLang="en-US" dirty="0"/>
              <a:t>まで変化する。</a:t>
            </a:r>
          </a:p>
        </p:txBody>
      </p:sp>
      <p:sp>
        <p:nvSpPr>
          <p:cNvPr id="4" name="スライド番号プレースホルダー 3"/>
          <p:cNvSpPr>
            <a:spLocks noGrp="1"/>
          </p:cNvSpPr>
          <p:nvPr>
            <p:ph type="sldNum" sz="quarter" idx="5"/>
          </p:nvPr>
        </p:nvSpPr>
        <p:spPr/>
        <p:txBody>
          <a:bodyPr/>
          <a:lstStyle/>
          <a:p>
            <a:fld id="{6ABB25BF-52E0-4902-9A73-AE278CDD8D85}" type="slidenum">
              <a:rPr kumimoji="1" lang="ja-JP" altLang="en-US" smtClean="0"/>
              <a:t>4</a:t>
            </a:fld>
            <a:endParaRPr kumimoji="1" lang="ja-JP" altLang="en-US"/>
          </a:p>
        </p:txBody>
      </p:sp>
    </p:spTree>
    <p:extLst>
      <p:ext uri="{BB962C8B-B14F-4D97-AF65-F5344CB8AC3E}">
        <p14:creationId xmlns:p14="http://schemas.microsoft.com/office/powerpoint/2010/main" val="2506113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ファンとフィルター</a:t>
            </a:r>
          </a:p>
          <a:p>
            <a:r>
              <a:rPr kumimoji="1" lang="ja-JP" altLang="en-US" dirty="0"/>
              <a:t>・ファンはフィルターに圧力を与える。・フィルターが目詰まりしている場合でも、ファンはフィルターの下限圧力を超える圧力を持たなければならない。・しかし、ファンは上限</a:t>
            </a:r>
            <a:r>
              <a:rPr kumimoji="1" lang="en-US" altLang="ja-JP" dirty="0"/>
              <a:t>(</a:t>
            </a:r>
            <a:r>
              <a:rPr kumimoji="1" lang="ja-JP" altLang="en-US" dirty="0"/>
              <a:t>最大</a:t>
            </a:r>
            <a:r>
              <a:rPr kumimoji="1" lang="en-US" altLang="ja-JP" dirty="0"/>
              <a:t>)</a:t>
            </a:r>
            <a:r>
              <a:rPr kumimoji="1" lang="ja-JP" altLang="en-US" dirty="0"/>
              <a:t>圧力を持つ。 フィルターが目詰まりしすぎると、ファンはフィルターに十分な圧力を与えることができなくなる。すると、フィルターの空気量が減少し始める。</a:t>
            </a:r>
          </a:p>
        </p:txBody>
      </p:sp>
      <p:sp>
        <p:nvSpPr>
          <p:cNvPr id="4" name="スライド番号プレースホルダー 3"/>
          <p:cNvSpPr>
            <a:spLocks noGrp="1"/>
          </p:cNvSpPr>
          <p:nvPr>
            <p:ph type="sldNum" sz="quarter" idx="5"/>
          </p:nvPr>
        </p:nvSpPr>
        <p:spPr/>
        <p:txBody>
          <a:bodyPr/>
          <a:lstStyle/>
          <a:p>
            <a:fld id="{6ABB25BF-52E0-4902-9A73-AE278CDD8D85}" type="slidenum">
              <a:rPr kumimoji="1" lang="ja-JP" altLang="en-US" smtClean="0"/>
              <a:t>5</a:t>
            </a:fld>
            <a:endParaRPr kumimoji="1" lang="ja-JP" altLang="en-US"/>
          </a:p>
        </p:txBody>
      </p:sp>
    </p:spTree>
    <p:extLst>
      <p:ext uri="{BB962C8B-B14F-4D97-AF65-F5344CB8AC3E}">
        <p14:creationId xmlns:p14="http://schemas.microsoft.com/office/powerpoint/2010/main" val="2534127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ファンの設計</a:t>
            </a:r>
          </a:p>
          <a:p>
            <a:r>
              <a:rPr kumimoji="1" lang="ja-JP" altLang="en-US" dirty="0"/>
              <a:t>・もしファンが、その経路にいくつかのフィルタを持つなら</a:t>
            </a:r>
            <a:r>
              <a:rPr kumimoji="1" lang="ja-JP" altLang="en-US"/>
              <a:t>、ファンの圧力</a:t>
            </a:r>
            <a:r>
              <a:rPr kumimoji="1" lang="ja-JP" altLang="en-US" dirty="0"/>
              <a:t>は少なくともフィルタの初期下限圧力損失の合計以上である。・もちろん、それだけでは十分ではない。そのため、ファン圧力はフィルタ最終下限圧力損失の合計以上で</a:t>
            </a:r>
            <a:r>
              <a:rPr kumimoji="1" lang="ja-JP" altLang="en-US"/>
              <a:t>ある。・実際には、ファンは期待どおりの風量を維持し、すべての圧力損失の合計をカバーするように設計される。</a:t>
            </a:r>
            <a:endParaRPr kumimoji="1" lang="ja-JP" altLang="en-US" dirty="0"/>
          </a:p>
        </p:txBody>
      </p:sp>
      <p:sp>
        <p:nvSpPr>
          <p:cNvPr id="4" name="スライド番号プレースホルダー 3"/>
          <p:cNvSpPr>
            <a:spLocks noGrp="1"/>
          </p:cNvSpPr>
          <p:nvPr>
            <p:ph type="sldNum" sz="quarter" idx="5"/>
          </p:nvPr>
        </p:nvSpPr>
        <p:spPr/>
        <p:txBody>
          <a:bodyPr/>
          <a:lstStyle/>
          <a:p>
            <a:fld id="{6ABB25BF-52E0-4902-9A73-AE278CDD8D85}" type="slidenum">
              <a:rPr kumimoji="1" lang="ja-JP" altLang="en-US" smtClean="0"/>
              <a:t>6</a:t>
            </a:fld>
            <a:endParaRPr kumimoji="1" lang="ja-JP" altLang="en-US"/>
          </a:p>
        </p:txBody>
      </p:sp>
    </p:spTree>
    <p:extLst>
      <p:ext uri="{BB962C8B-B14F-4D97-AF65-F5344CB8AC3E}">
        <p14:creationId xmlns:p14="http://schemas.microsoft.com/office/powerpoint/2010/main" val="1469462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フィルターとダンパー</a:t>
            </a:r>
          </a:p>
          <a:p>
            <a:r>
              <a:rPr kumimoji="1" lang="ja-JP" altLang="en-US" dirty="0"/>
              <a:t>・もしフィルター下限圧力 </a:t>
            </a:r>
            <a:r>
              <a:rPr kumimoji="1" lang="en-US" altLang="ja-JP" dirty="0"/>
              <a:t>= </a:t>
            </a:r>
            <a:r>
              <a:rPr kumimoji="1" lang="ja-JP" altLang="en-US" dirty="0"/>
              <a:t>ファン圧力なら、フィルター風量は期待どおりである。・もしフィルター下限圧力 </a:t>
            </a:r>
            <a:r>
              <a:rPr kumimoji="1" lang="en-US" altLang="ja-JP" dirty="0"/>
              <a:t>&lt; </a:t>
            </a:r>
            <a:r>
              <a:rPr kumimoji="1" lang="ja-JP" altLang="en-US" dirty="0"/>
              <a:t>ファン圧力なら、フィルターの風量は期待より多くなる。・もしフィルターの風量が多すぎるなら、ダンパーは圧力損失を加えて風量を調整する。フィルターの圧力損失</a:t>
            </a:r>
            <a:r>
              <a:rPr kumimoji="1" lang="en-US" altLang="ja-JP" dirty="0"/>
              <a:t>+</a:t>
            </a:r>
            <a:r>
              <a:rPr kumimoji="1" lang="ja-JP" altLang="en-US" dirty="0"/>
              <a:t>ダンパーの圧力損失</a:t>
            </a:r>
            <a:r>
              <a:rPr kumimoji="1" lang="en-US" altLang="ja-JP" dirty="0"/>
              <a:t>=</a:t>
            </a:r>
            <a:r>
              <a:rPr kumimoji="1" lang="ja-JP" altLang="en-US" dirty="0"/>
              <a:t>一定。・もしダンパーが全開になると </a:t>
            </a:r>
            <a:r>
              <a:rPr kumimoji="1" lang="en-US" altLang="ja-JP" dirty="0"/>
              <a:t>(</a:t>
            </a:r>
            <a:r>
              <a:rPr kumimoji="1" lang="ja-JP" altLang="en-US" dirty="0"/>
              <a:t>ダンパーの羽根が気流と平行になると</a:t>
            </a:r>
            <a:r>
              <a:rPr kumimoji="1" lang="en-US" altLang="ja-JP" dirty="0"/>
              <a:t>)</a:t>
            </a:r>
            <a:r>
              <a:rPr kumimoji="1" lang="ja-JP" altLang="en-US" dirty="0"/>
              <a:t>、ダンパーはそれ以上、風量を調整ができない。</a:t>
            </a:r>
          </a:p>
        </p:txBody>
      </p:sp>
      <p:sp>
        <p:nvSpPr>
          <p:cNvPr id="4" name="スライド番号プレースホルダー 3"/>
          <p:cNvSpPr>
            <a:spLocks noGrp="1"/>
          </p:cNvSpPr>
          <p:nvPr>
            <p:ph type="sldNum" sz="quarter" idx="5"/>
          </p:nvPr>
        </p:nvSpPr>
        <p:spPr/>
        <p:txBody>
          <a:bodyPr/>
          <a:lstStyle/>
          <a:p>
            <a:fld id="{6ABB25BF-52E0-4902-9A73-AE278CDD8D85}" type="slidenum">
              <a:rPr kumimoji="1" lang="ja-JP" altLang="en-US" smtClean="0"/>
              <a:t>7</a:t>
            </a:fld>
            <a:endParaRPr kumimoji="1" lang="ja-JP" altLang="en-US"/>
          </a:p>
        </p:txBody>
      </p:sp>
    </p:spTree>
    <p:extLst>
      <p:ext uri="{BB962C8B-B14F-4D97-AF65-F5344CB8AC3E}">
        <p14:creationId xmlns:p14="http://schemas.microsoft.com/office/powerpoint/2010/main" val="2248191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CAV (</a:t>
            </a:r>
            <a:r>
              <a:rPr kumimoji="1" lang="ja-JP" altLang="en-US" dirty="0"/>
              <a:t>定風量</a:t>
            </a:r>
            <a:r>
              <a:rPr kumimoji="1" lang="en-US" altLang="ja-JP" dirty="0"/>
              <a:t>) </a:t>
            </a:r>
            <a:r>
              <a:rPr kumimoji="1" lang="ja-JP" altLang="en-US" dirty="0"/>
              <a:t>装置</a:t>
            </a:r>
            <a:endParaRPr kumimoji="1" lang="en-US" altLang="ja-JP" dirty="0"/>
          </a:p>
          <a:p>
            <a:r>
              <a:rPr kumimoji="1" lang="ja-JP" altLang="en-US" dirty="0"/>
              <a:t>・あなたはダンパーを常に調整しなければならない。なぜならフィルターは常に目詰まりするため。なんて面倒な！・もしあなたがそう感じるなら、あなたは</a:t>
            </a:r>
            <a:r>
              <a:rPr kumimoji="1" lang="en-US" altLang="ja-JP" dirty="0"/>
              <a:t>CAV </a:t>
            </a:r>
            <a:r>
              <a:rPr kumimoji="1" lang="ja-JP" altLang="en-US" dirty="0"/>
              <a:t>システムを使用するのが良い。・</a:t>
            </a:r>
            <a:r>
              <a:rPr kumimoji="1" lang="en-US" altLang="ja-JP" dirty="0"/>
              <a:t>CAV</a:t>
            </a:r>
            <a:r>
              <a:rPr kumimoji="1" lang="ja-JP" altLang="en-US" dirty="0"/>
              <a:t>システムは圧力センサー、モーター、ダンパー、コントローラーを持ちます。 そして</a:t>
            </a:r>
            <a:r>
              <a:rPr kumimoji="1" lang="en-US" altLang="ja-JP" dirty="0"/>
              <a:t>CAV</a:t>
            </a:r>
            <a:r>
              <a:rPr kumimoji="1" lang="ja-JP" altLang="en-US" dirty="0"/>
              <a:t>システムはあなたの代わりに自動的にダンパーを調整する。</a:t>
            </a:r>
            <a:r>
              <a:rPr kumimoji="1" lang="en-US" altLang="ja-JP" dirty="0"/>
              <a:t>(‘BSL3</a:t>
            </a:r>
            <a:r>
              <a:rPr kumimoji="1" lang="ja-JP" altLang="en-US" dirty="0"/>
              <a:t>ラボにおける室圧制御と風量制御 </a:t>
            </a:r>
            <a:r>
              <a:rPr kumimoji="1" lang="en-US" altLang="ja-JP" dirty="0"/>
              <a:t>(No.0010)</a:t>
            </a:r>
            <a:r>
              <a:rPr kumimoji="1" lang="ja-JP" altLang="en-US" dirty="0"/>
              <a:t>を参照</a:t>
            </a:r>
            <a:r>
              <a:rPr kumimoji="1" lang="en-US" altLang="ja-JP" dirty="0"/>
              <a:t>)</a:t>
            </a:r>
            <a:r>
              <a:rPr kumimoji="1" lang="ja-JP" altLang="en-US" dirty="0"/>
              <a:t> ・もしダンパーが全開になると、</a:t>
            </a:r>
            <a:r>
              <a:rPr kumimoji="1" lang="en-US" altLang="ja-JP" dirty="0"/>
              <a:t>CAV</a:t>
            </a:r>
            <a:r>
              <a:rPr kumimoji="1" lang="ja-JP" altLang="en-US" dirty="0"/>
              <a:t>もそれ以上、風量を調整ができない。</a:t>
            </a:r>
          </a:p>
        </p:txBody>
      </p:sp>
      <p:sp>
        <p:nvSpPr>
          <p:cNvPr id="4" name="スライド番号プレースホルダー 3"/>
          <p:cNvSpPr>
            <a:spLocks noGrp="1"/>
          </p:cNvSpPr>
          <p:nvPr>
            <p:ph type="sldNum" sz="quarter" idx="5"/>
          </p:nvPr>
        </p:nvSpPr>
        <p:spPr/>
        <p:txBody>
          <a:bodyPr/>
          <a:lstStyle/>
          <a:p>
            <a:fld id="{6ABB25BF-52E0-4902-9A73-AE278CDD8D85}" type="slidenum">
              <a:rPr kumimoji="1" lang="ja-JP" altLang="en-US" smtClean="0"/>
              <a:t>8</a:t>
            </a:fld>
            <a:endParaRPr kumimoji="1" lang="ja-JP" altLang="en-US"/>
          </a:p>
        </p:txBody>
      </p:sp>
    </p:spTree>
    <p:extLst>
      <p:ext uri="{BB962C8B-B14F-4D97-AF65-F5344CB8AC3E}">
        <p14:creationId xmlns:p14="http://schemas.microsoft.com/office/powerpoint/2010/main" val="2617034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フィルターの目詰まりを確認するには</a:t>
            </a:r>
          </a:p>
          <a:p>
            <a:r>
              <a:rPr kumimoji="1" lang="ja-JP" altLang="en-US" dirty="0"/>
              <a:t>・ダンパー開度による。 ほぼ全開。・室圧異常警報による。・風速異常警報または風量異常警報による。・マノメーターによる。 設計された</a:t>
            </a:r>
            <a:r>
              <a:rPr kumimoji="1" lang="en-US" altLang="ja-JP" dirty="0"/>
              <a:t>(</a:t>
            </a:r>
            <a:r>
              <a:rPr kumimoji="1" lang="ja-JP" altLang="en-US" dirty="0"/>
              <a:t>物理的なものではない</a:t>
            </a:r>
            <a:r>
              <a:rPr kumimoji="1" lang="en-US" altLang="ja-JP" dirty="0"/>
              <a:t>)</a:t>
            </a:r>
            <a:r>
              <a:rPr kumimoji="1" lang="ja-JP" altLang="en-US" dirty="0"/>
              <a:t>ほぼ上限圧力。あなたは設計された下限</a:t>
            </a:r>
            <a:r>
              <a:rPr kumimoji="1" lang="en-US" altLang="ja-JP" dirty="0"/>
              <a:t>/</a:t>
            </a:r>
            <a:r>
              <a:rPr kumimoji="1" lang="ja-JP" altLang="en-US" dirty="0"/>
              <a:t>上限圧力を、右図のように、マノメーターに記載しなければならない。</a:t>
            </a:r>
          </a:p>
        </p:txBody>
      </p:sp>
      <p:sp>
        <p:nvSpPr>
          <p:cNvPr id="4" name="スライド番号プレースホルダー 3"/>
          <p:cNvSpPr>
            <a:spLocks noGrp="1"/>
          </p:cNvSpPr>
          <p:nvPr>
            <p:ph type="sldNum" sz="quarter" idx="5"/>
          </p:nvPr>
        </p:nvSpPr>
        <p:spPr/>
        <p:txBody>
          <a:bodyPr/>
          <a:lstStyle/>
          <a:p>
            <a:fld id="{6ABB25BF-52E0-4902-9A73-AE278CDD8D85}" type="slidenum">
              <a:rPr kumimoji="1" lang="ja-JP" altLang="en-US" smtClean="0"/>
              <a:t>9</a:t>
            </a:fld>
            <a:endParaRPr kumimoji="1" lang="ja-JP" altLang="en-US"/>
          </a:p>
        </p:txBody>
      </p:sp>
    </p:spTree>
    <p:extLst>
      <p:ext uri="{BB962C8B-B14F-4D97-AF65-F5344CB8AC3E}">
        <p14:creationId xmlns:p14="http://schemas.microsoft.com/office/powerpoint/2010/main" val="3012771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ja-JP" altLang="en-US"/>
              <a:t>マスター タイトルの書式設定</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79C5D-2A6F-F04D-97DA-BEF2467B64E4}"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ja-JP" altLang="en-US"/>
              <a:t>マスター タイトルの書式設定</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ja-JP" altLang="en-US"/>
              <a:t>マスター テキストの書式設定</a:t>
            </a:r>
          </a:p>
        </p:txBody>
      </p:sp>
      <p:sp>
        <p:nvSpPr>
          <p:cNvPr id="2" name="Date Placeholder 1"/>
          <p:cNvSpPr>
            <a:spLocks noGrp="1"/>
          </p:cNvSpPr>
          <p:nvPr>
            <p:ph type="dt" sz="half" idx="10"/>
          </p:nvPr>
        </p:nvSpPr>
        <p:spPr/>
        <p:txBody>
          <a:bodyPr/>
          <a:lstStyle/>
          <a:p>
            <a:fld id="{FBF54567-0DE4-3F47-BF90-CB84690072F9}" type="datetimeFigureOut">
              <a:rPr lang="en-US" dirty="0"/>
              <a:pPr/>
              <a:t>12/26/2023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ja-JP" altLang="en-US"/>
              <a:t>マスター タイトルの書式設定</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DF5E60-9974-AC48-9591-99C2BB44B7CF}"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ja-JP" altLang="en-US"/>
              <a:t>マスター タイトルの書式設定</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12/26/2023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12/26/2023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kumimoji="1" sz="4000" b="1" kern="1200">
          <a:solidFill>
            <a:srgbClr val="FEFEFE"/>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mikiikka277@hb.tp1.j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F6C570-3EE5-4F5C-A199-BDEAA628A154}"/>
              </a:ext>
            </a:extLst>
          </p:cNvPr>
          <p:cNvSpPr>
            <a:spLocks noGrp="1"/>
          </p:cNvSpPr>
          <p:nvPr>
            <p:ph type="ctrTitle"/>
          </p:nvPr>
        </p:nvSpPr>
        <p:spPr/>
        <p:txBody>
          <a:bodyPr/>
          <a:lstStyle/>
          <a:p>
            <a:r>
              <a:rPr kumimoji="1" lang="en-US" altLang="ja-JP" sz="6400" dirty="0">
                <a:latin typeface="ＭＳ Ｐゴシック" panose="020B0600070205080204" pitchFamily="50" charset="-128"/>
                <a:ea typeface="ＭＳ Ｐゴシック" panose="020B0600070205080204" pitchFamily="50" charset="-128"/>
              </a:rPr>
              <a:t>Filter maintenance</a:t>
            </a:r>
            <a:endParaRPr kumimoji="1" lang="ja-JP" altLang="en-US" sz="6400" dirty="0">
              <a:latin typeface="ＭＳ Ｐゴシック" panose="020B0600070205080204" pitchFamily="50" charset="-128"/>
              <a:ea typeface="ＭＳ Ｐゴシック" panose="020B0600070205080204" pitchFamily="50" charset="-128"/>
            </a:endParaRPr>
          </a:p>
        </p:txBody>
      </p:sp>
      <p:sp>
        <p:nvSpPr>
          <p:cNvPr id="3" name="字幕 2">
            <a:extLst>
              <a:ext uri="{FF2B5EF4-FFF2-40B4-BE49-F238E27FC236}">
                <a16:creationId xmlns:a16="http://schemas.microsoft.com/office/drawing/2014/main" id="{9E49AA28-E091-4820-8D0D-0489C6988637}"/>
              </a:ext>
            </a:extLst>
          </p:cNvPr>
          <p:cNvSpPr>
            <a:spLocks noGrp="1"/>
          </p:cNvSpPr>
          <p:nvPr>
            <p:ph type="subTitle" idx="1"/>
          </p:nvPr>
        </p:nvSpPr>
        <p:spPr>
          <a:xfrm>
            <a:off x="810001" y="5280846"/>
            <a:ext cx="10572000" cy="1577154"/>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12/07/2013, 05/11/2023, 10/12/2023</a:t>
            </a:r>
          </a:p>
          <a:p>
            <a:r>
              <a:rPr lang="en-US" altLang="ja-JP" sz="3200" dirty="0">
                <a:latin typeface="ＭＳ Ｐゴシック" panose="020B0600070205080204" pitchFamily="50" charset="-128"/>
                <a:ea typeface="ＭＳ Ｐゴシック" panose="020B0600070205080204" pitchFamily="50" charset="-128"/>
              </a:rPr>
              <a:t>Hideki Miki, Ph.D. </a:t>
            </a:r>
            <a:r>
              <a:rPr lang="en-US" altLang="ja-JP" sz="3200">
                <a:latin typeface="ＭＳ Ｐゴシック" panose="020B0600070205080204" pitchFamily="50" charset="-128"/>
                <a:ea typeface="ＭＳ Ｐゴシック" panose="020B0600070205080204" pitchFamily="50" charset="-128"/>
              </a:rPr>
              <a:t>(Engineering), </a:t>
            </a:r>
            <a:r>
              <a:rPr lang="en-US" altLang="ja-JP" sz="3200" dirty="0">
                <a:latin typeface="ＭＳ Ｐゴシック" panose="020B0600070205080204" pitchFamily="50" charset="-128"/>
                <a:ea typeface="ＭＳ Ｐゴシック" panose="020B0600070205080204" pitchFamily="50" charset="-128"/>
              </a:rPr>
              <a:t>JICA Expert</a:t>
            </a:r>
            <a:endParaRPr lang="ja-JP" altLang="en-US" sz="3200" dirty="0">
              <a:latin typeface="ＭＳ Ｐゴシック" panose="020B0600070205080204" pitchFamily="50" charset="-128"/>
              <a:ea typeface="ＭＳ Ｐゴシック" panose="020B0600070205080204" pitchFamily="50" charset="-128"/>
            </a:endParaRPr>
          </a:p>
          <a:p>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11483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952BD3-58B5-4A13-9F83-E379FA41A9E1}"/>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Filter maintenance</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26F4B3B-728C-4BB6-9511-B4274FCEE15B}"/>
              </a:ext>
            </a:extLst>
          </p:cNvPr>
          <p:cNvSpPr>
            <a:spLocks noGrp="1"/>
          </p:cNvSpPr>
          <p:nvPr>
            <p:ph idx="1"/>
          </p:nvPr>
        </p:nvSpPr>
        <p:spPr>
          <a:xfrm>
            <a:off x="818711" y="1899138"/>
            <a:ext cx="7889154" cy="4958861"/>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You must wash washable type filter, if needed. Rough air filter is usually washable type.</a:t>
            </a:r>
          </a:p>
          <a:p>
            <a:r>
              <a:rPr lang="en-US" altLang="ja-JP" sz="2400" dirty="0">
                <a:latin typeface="ＭＳ Ｐゴシック" panose="020B0600070205080204" pitchFamily="50" charset="-128"/>
                <a:ea typeface="ＭＳ Ｐゴシック" panose="020B0600070205080204" pitchFamily="50" charset="-128"/>
              </a:rPr>
              <a:t>Also, you must wash insect protection net and bird protection net on air inlet/ outlet louver.</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You must remember these</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nets</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do</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not</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have</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manometer.   </a:t>
            </a:r>
          </a:p>
          <a:p>
            <a:r>
              <a:rPr lang="en-US" altLang="ja-JP" sz="2400" dirty="0">
                <a:latin typeface="ＭＳ Ｐゴシック" panose="020B0600070205080204" pitchFamily="50" charset="-128"/>
                <a:ea typeface="ＭＳ Ｐゴシック" panose="020B0600070205080204" pitchFamily="50" charset="-128"/>
              </a:rPr>
              <a:t>You must replace disposable type filter, if needed. HEPA filter and medium efficiency air filter are usually disposable type.</a:t>
            </a:r>
          </a:p>
          <a:p>
            <a:r>
              <a:rPr lang="en-US" altLang="ja-JP" sz="2400" dirty="0">
                <a:latin typeface="ＭＳ Ｐゴシック" panose="020B0600070205080204" pitchFamily="50" charset="-128"/>
                <a:ea typeface="ＭＳ Ｐゴシック" panose="020B0600070205080204" pitchFamily="50" charset="-128"/>
              </a:rPr>
              <a:t>You must not wash and reuse this type filter.</a:t>
            </a:r>
          </a:p>
        </p:txBody>
      </p:sp>
      <p:pic>
        <p:nvPicPr>
          <p:cNvPr id="5" name="図 4" descr="屋内, 窓, 座る, 小さい が含まれている画像&#10;&#10;自動的に生成された説明">
            <a:extLst>
              <a:ext uri="{FF2B5EF4-FFF2-40B4-BE49-F238E27FC236}">
                <a16:creationId xmlns:a16="http://schemas.microsoft.com/office/drawing/2014/main" id="{27B1B76C-9CA8-13AD-0349-E07C38ACC5BB}"/>
              </a:ext>
            </a:extLst>
          </p:cNvPr>
          <p:cNvPicPr>
            <a:picLocks noChangeAspect="1"/>
          </p:cNvPicPr>
          <p:nvPr/>
        </p:nvPicPr>
        <p:blipFill>
          <a:blip r:embed="rId3"/>
          <a:stretch>
            <a:fillRect/>
          </a:stretch>
        </p:blipFill>
        <p:spPr>
          <a:xfrm>
            <a:off x="8707864" y="2191109"/>
            <a:ext cx="3456000" cy="4320000"/>
          </a:xfrm>
          <a:prstGeom prst="rect">
            <a:avLst/>
          </a:prstGeom>
        </p:spPr>
      </p:pic>
      <p:sp>
        <p:nvSpPr>
          <p:cNvPr id="6" name="テキスト ボックス 5">
            <a:extLst>
              <a:ext uri="{FF2B5EF4-FFF2-40B4-BE49-F238E27FC236}">
                <a16:creationId xmlns:a16="http://schemas.microsoft.com/office/drawing/2014/main" id="{E27B1F7B-9BFE-4A96-87F6-F66DD05DBDD5}"/>
              </a:ext>
            </a:extLst>
          </p:cNvPr>
          <p:cNvSpPr txBox="1"/>
          <p:nvPr/>
        </p:nvSpPr>
        <p:spPr>
          <a:xfrm>
            <a:off x="9038473" y="2191109"/>
            <a:ext cx="2794782" cy="400110"/>
          </a:xfrm>
          <a:prstGeom prst="rect">
            <a:avLst/>
          </a:prstGeom>
          <a:noFill/>
        </p:spPr>
        <p:txBody>
          <a:bodyPr wrap="square" rtlCol="0">
            <a:spAutoFit/>
          </a:bodyPr>
          <a:lstStyle/>
          <a:p>
            <a:pPr algn="ctr"/>
            <a:r>
              <a:rPr kumimoji="1" lang="en-US" altLang="ja-JP" sz="2000" dirty="0">
                <a:solidFill>
                  <a:schemeClr val="bg1"/>
                </a:solidFill>
                <a:latin typeface="ＭＳ Ｐゴシック" panose="020B0600070205080204" pitchFamily="50" charset="-128"/>
                <a:ea typeface="ＭＳ Ｐゴシック" panose="020B0600070205080204" pitchFamily="50" charset="-128"/>
              </a:rPr>
              <a:t>Disposable type filter</a:t>
            </a:r>
          </a:p>
        </p:txBody>
      </p:sp>
      <p:sp>
        <p:nvSpPr>
          <p:cNvPr id="7" name="テキスト ボックス 6">
            <a:extLst>
              <a:ext uri="{FF2B5EF4-FFF2-40B4-BE49-F238E27FC236}">
                <a16:creationId xmlns:a16="http://schemas.microsoft.com/office/drawing/2014/main" id="{9D224F84-522A-A5C1-9CBC-798E6FA7AA7F}"/>
              </a:ext>
            </a:extLst>
          </p:cNvPr>
          <p:cNvSpPr txBox="1"/>
          <p:nvPr/>
        </p:nvSpPr>
        <p:spPr>
          <a:xfrm>
            <a:off x="9025546" y="2835882"/>
            <a:ext cx="1397391" cy="400110"/>
          </a:xfrm>
          <a:prstGeom prst="rect">
            <a:avLst/>
          </a:prstGeom>
          <a:noFill/>
        </p:spPr>
        <p:txBody>
          <a:bodyPr wrap="square" rtlCol="0">
            <a:spAutoFit/>
          </a:bodyPr>
          <a:lstStyle/>
          <a:p>
            <a:pPr algn="ctr"/>
            <a:r>
              <a:rPr kumimoji="1" lang="en-US" altLang="ja-JP" sz="2000" dirty="0">
                <a:solidFill>
                  <a:schemeClr val="bg1"/>
                </a:solidFill>
                <a:latin typeface="ＭＳ Ｐゴシック" panose="020B0600070205080204" pitchFamily="50" charset="-128"/>
                <a:ea typeface="ＭＳ Ｐゴシック" panose="020B0600070205080204" pitchFamily="50" charset="-128"/>
              </a:rPr>
              <a:t>Rough</a:t>
            </a:r>
          </a:p>
        </p:txBody>
      </p:sp>
      <p:sp>
        <p:nvSpPr>
          <p:cNvPr id="8" name="テキスト ボックス 7">
            <a:extLst>
              <a:ext uri="{FF2B5EF4-FFF2-40B4-BE49-F238E27FC236}">
                <a16:creationId xmlns:a16="http://schemas.microsoft.com/office/drawing/2014/main" id="{AC52E2B2-8349-6A29-131D-48E0AFE78EB5}"/>
              </a:ext>
            </a:extLst>
          </p:cNvPr>
          <p:cNvSpPr txBox="1"/>
          <p:nvPr/>
        </p:nvSpPr>
        <p:spPr>
          <a:xfrm>
            <a:off x="10422937" y="2528106"/>
            <a:ext cx="1575621" cy="707886"/>
          </a:xfrm>
          <a:prstGeom prst="rect">
            <a:avLst/>
          </a:prstGeom>
          <a:noFill/>
        </p:spPr>
        <p:txBody>
          <a:bodyPr wrap="square" rtlCol="0">
            <a:spAutoFit/>
          </a:bodyPr>
          <a:lstStyle/>
          <a:p>
            <a:pPr algn="ctr"/>
            <a:r>
              <a:rPr kumimoji="1" lang="en-US" altLang="ja-JP" sz="2000" dirty="0">
                <a:solidFill>
                  <a:schemeClr val="bg1"/>
                </a:solidFill>
                <a:latin typeface="ＭＳ Ｐゴシック" panose="020B0600070205080204" pitchFamily="50" charset="-128"/>
                <a:ea typeface="ＭＳ Ｐゴシック" panose="020B0600070205080204" pitchFamily="50" charset="-128"/>
              </a:rPr>
              <a:t>Medium</a:t>
            </a:r>
          </a:p>
          <a:p>
            <a:pPr algn="ctr"/>
            <a:r>
              <a:rPr kumimoji="1" lang="en-US" altLang="ja-JP" sz="2000" dirty="0">
                <a:solidFill>
                  <a:schemeClr val="bg1"/>
                </a:solidFill>
                <a:latin typeface="ＭＳ Ｐゴシック" panose="020B0600070205080204" pitchFamily="50" charset="-128"/>
                <a:ea typeface="ＭＳ Ｐゴシック" panose="020B0600070205080204" pitchFamily="50" charset="-128"/>
              </a:rPr>
              <a:t>efficiency</a:t>
            </a:r>
          </a:p>
        </p:txBody>
      </p:sp>
    </p:spTree>
    <p:extLst>
      <p:ext uri="{BB962C8B-B14F-4D97-AF65-F5344CB8AC3E}">
        <p14:creationId xmlns:p14="http://schemas.microsoft.com/office/powerpoint/2010/main" val="1224755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952BD3-58B5-4A13-9F83-E379FA41A9E1}"/>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Filter maintenance interval</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26F4B3B-728C-4BB6-9511-B4274FCEE15B}"/>
              </a:ext>
            </a:extLst>
          </p:cNvPr>
          <p:cNvSpPr>
            <a:spLocks noGrp="1"/>
          </p:cNvSpPr>
          <p:nvPr>
            <p:ph idx="1"/>
          </p:nvPr>
        </p:nvSpPr>
        <p:spPr>
          <a:xfrm>
            <a:off x="818710" y="1899139"/>
            <a:ext cx="11373289" cy="4958862"/>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Filter maintenance interval is due to pressure given to filter, air volume, air dust, operating time and others. So, you cannot estimate filter maintenance interval easily.</a:t>
            </a:r>
          </a:p>
          <a:p>
            <a:r>
              <a:rPr lang="en-US" altLang="ja-JP" sz="2400" dirty="0">
                <a:latin typeface="ＭＳ Ｐゴシック" panose="020B0600070205080204" pitchFamily="50" charset="-128"/>
                <a:ea typeface="ＭＳ Ｐゴシック" panose="020B0600070205080204" pitchFamily="50" charset="-128"/>
              </a:rPr>
              <a:t>If you have maintenance record, you can estimate filter maintenance interval based on it. </a:t>
            </a:r>
          </a:p>
          <a:p>
            <a:r>
              <a:rPr lang="en-US" altLang="ja-JP" sz="2400" dirty="0">
                <a:latin typeface="ＭＳ Ｐゴシック" panose="020B0600070205080204" pitchFamily="50" charset="-128"/>
                <a:ea typeface="ＭＳ Ｐゴシック" panose="020B0600070205080204" pitchFamily="50" charset="-128"/>
              </a:rPr>
              <a:t>So, when you start to operate air conditioning system, you must start to generate maintenance record at the same time. </a:t>
            </a:r>
          </a:p>
          <a:p>
            <a:r>
              <a:rPr lang="en-US" altLang="ja-JP" sz="2400" dirty="0">
                <a:latin typeface="ＭＳ Ｐゴシック" panose="020B0600070205080204" pitchFamily="50" charset="-128"/>
                <a:ea typeface="ＭＳ Ｐゴシック" panose="020B0600070205080204" pitchFamily="50" charset="-128"/>
              </a:rPr>
              <a:t>After some years, you can estimate filter maintenance interval as, for example, rough air filter life is 3months, medium efficiency air filter life is 6months, HEPA filter life is 1 year.</a:t>
            </a:r>
          </a:p>
        </p:txBody>
      </p:sp>
    </p:spTree>
    <p:extLst>
      <p:ext uri="{BB962C8B-B14F-4D97-AF65-F5344CB8AC3E}">
        <p14:creationId xmlns:p14="http://schemas.microsoft.com/office/powerpoint/2010/main" val="2202623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10000" y="198784"/>
            <a:ext cx="10571998" cy="1431234"/>
          </a:xfrm>
        </p:spPr>
        <p:txBody>
          <a:bodyPr/>
          <a:lstStyle/>
          <a:p>
            <a:r>
              <a:rPr lang="en-US" altLang="ja-JP" sz="4800" dirty="0">
                <a:latin typeface="ＭＳ Ｐゴシック" panose="020B0600070205080204" pitchFamily="50" charset="-128"/>
                <a:ea typeface="ＭＳ Ｐゴシック" panose="020B0600070205080204" pitchFamily="50" charset="-128"/>
              </a:rPr>
              <a:t>End</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2222287"/>
            <a:ext cx="7458927" cy="3636511"/>
          </a:xfrm>
        </p:spPr>
        <p:txBody>
          <a:bodyPr/>
          <a:lstStyle/>
          <a:p>
            <a:r>
              <a:rPr lang="en-US" altLang="ja-JP" sz="2400" dirty="0">
                <a:latin typeface="ＭＳ Ｐゴシック" panose="020B0600070205080204" pitchFamily="50" charset="-128"/>
                <a:ea typeface="ＭＳ Ｐゴシック" panose="020B0600070205080204" pitchFamily="50" charset="-128"/>
              </a:rPr>
              <a:t>Thank you for cooperation with training course.</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Email: </a:t>
            </a:r>
            <a:r>
              <a:rPr lang="en-US" altLang="ja-JP" sz="2400" dirty="0">
                <a:latin typeface="ＭＳ Ｐゴシック" panose="020B0600070205080204" pitchFamily="50" charset="-128"/>
                <a:ea typeface="ＭＳ Ｐゴシック" panose="020B0600070205080204" pitchFamily="50" charset="-128"/>
                <a:hlinkClick r:id="rId3"/>
              </a:rPr>
              <a:t>mikiikka277@hb.tp1.jp</a:t>
            </a:r>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Facebook: Miki Hideki</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a:latin typeface="ＭＳ Ｐゴシック" panose="020B0600070205080204" pitchFamily="50" charset="-128"/>
                <a:ea typeface="ＭＳ Ｐゴシック" panose="020B0600070205080204" pitchFamily="50" charset="-128"/>
              </a:rPr>
              <a:t>Document server: http://gaga.jellybean.jp/indexbsl.html</a:t>
            </a:r>
            <a:endParaRPr lang="en-US" altLang="ja-JP" sz="2400" dirty="0">
              <a:latin typeface="ＭＳ Ｐゴシック" panose="020B0600070205080204" pitchFamily="50" charset="-128"/>
              <a:ea typeface="ＭＳ Ｐゴシック" panose="020B0600070205080204" pitchFamily="50" charset="-128"/>
            </a:endParaRPr>
          </a:p>
          <a:p>
            <a:endParaRPr kumimoji="1" lang="ja-JP" altLang="en-US" dirty="0">
              <a:latin typeface="ＭＳ Ｐゴシック" panose="020B0600070205080204" pitchFamily="50" charset="-128"/>
              <a:ea typeface="ＭＳ Ｐゴシック" panose="020B0600070205080204" pitchFamily="50" charset="-128"/>
            </a:endParaRPr>
          </a:p>
        </p:txBody>
      </p:sp>
      <p:pic>
        <p:nvPicPr>
          <p:cNvPr id="5" name="図 4" descr="物体 が含まれている画像&#10;&#10;自動的に生成された説明">
            <a:extLst>
              <a:ext uri="{FF2B5EF4-FFF2-40B4-BE49-F238E27FC236}">
                <a16:creationId xmlns:a16="http://schemas.microsoft.com/office/drawing/2014/main" id="{994EF9EF-A8FC-4607-86AD-7C2AA144F6AF}"/>
              </a:ext>
            </a:extLst>
          </p:cNvPr>
          <p:cNvPicPr>
            <a:picLocks noChangeAspect="1"/>
          </p:cNvPicPr>
          <p:nvPr/>
        </p:nvPicPr>
        <p:blipFill>
          <a:blip r:embed="rId4"/>
          <a:stretch>
            <a:fillRect/>
          </a:stretch>
        </p:blipFill>
        <p:spPr>
          <a:xfrm>
            <a:off x="8277639" y="3239743"/>
            <a:ext cx="1600200" cy="1200150"/>
          </a:xfrm>
          <a:prstGeom prst="rect">
            <a:avLst/>
          </a:prstGeom>
        </p:spPr>
      </p:pic>
    </p:spTree>
    <p:extLst>
      <p:ext uri="{BB962C8B-B14F-4D97-AF65-F5344CB8AC3E}">
        <p14:creationId xmlns:p14="http://schemas.microsoft.com/office/powerpoint/2010/main" val="4165767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952BD3-58B5-4A13-9F83-E379FA41A9E1}"/>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Trouble by air filter clogging</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8" name="コンテンツ プレースホルダー 7">
            <a:extLst>
              <a:ext uri="{FF2B5EF4-FFF2-40B4-BE49-F238E27FC236}">
                <a16:creationId xmlns:a16="http://schemas.microsoft.com/office/drawing/2014/main" id="{A72CFF57-FC51-665C-5A05-D525595D2DDA}"/>
              </a:ext>
            </a:extLst>
          </p:cNvPr>
          <p:cNvSpPr>
            <a:spLocks noGrp="1"/>
          </p:cNvSpPr>
          <p:nvPr>
            <p:ph idx="1"/>
          </p:nvPr>
        </p:nvSpPr>
        <p:spPr>
          <a:xfrm>
            <a:off x="818712" y="1913207"/>
            <a:ext cx="10554574" cy="4944794"/>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Air filter is clogged by air dust with operation time passing. </a:t>
            </a:r>
          </a:p>
          <a:p>
            <a:r>
              <a:rPr lang="en-US" altLang="ja-JP" sz="2400" dirty="0">
                <a:latin typeface="ＭＳ Ｐゴシック" panose="020B0600070205080204" pitchFamily="50" charset="-128"/>
                <a:ea typeface="ＭＳ Ｐゴシック" panose="020B0600070205080204" pitchFamily="50" charset="-128"/>
              </a:rPr>
              <a:t>Air filter clogging makes troubles shown as below.</a:t>
            </a:r>
          </a:p>
          <a:p>
            <a:pPr marL="0" indent="0">
              <a:buNone/>
            </a:pPr>
            <a:r>
              <a:rPr lang="en-US" altLang="ja-JP" sz="2400" dirty="0">
                <a:latin typeface="ＭＳ Ｐゴシック" panose="020B0600070205080204" pitchFamily="50" charset="-128"/>
                <a:ea typeface="ＭＳ Ｐゴシック" panose="020B0600070205080204" pitchFamily="50" charset="-128"/>
              </a:rPr>
              <a:t>      - Pressure loss increasing.</a:t>
            </a:r>
          </a:p>
          <a:p>
            <a:pPr marL="0" indent="0">
              <a:buNone/>
            </a:pPr>
            <a:r>
              <a:rPr lang="en-US" altLang="ja-JP" sz="2400" dirty="0">
                <a:latin typeface="ＭＳ Ｐゴシック" panose="020B0600070205080204" pitchFamily="50" charset="-128"/>
                <a:ea typeface="ＭＳ Ｐゴシック" panose="020B0600070205080204" pitchFamily="50" charset="-128"/>
              </a:rPr>
              <a:t>      - Air flow volume reducing.</a:t>
            </a:r>
          </a:p>
          <a:p>
            <a:pPr marL="0" indent="0">
              <a:buNone/>
            </a:pPr>
            <a:r>
              <a:rPr lang="en-US" altLang="ja-JP" sz="2400" dirty="0">
                <a:latin typeface="ＭＳ Ｐゴシック" panose="020B0600070205080204" pitchFamily="50" charset="-128"/>
                <a:ea typeface="ＭＳ Ｐゴシック" panose="020B0600070205080204" pitchFamily="50" charset="-128"/>
              </a:rPr>
              <a:t>      - As result,  air conditioning system loses its functions for cooling, heating, and ventilating.</a:t>
            </a:r>
          </a:p>
          <a:p>
            <a:pPr marL="0" indent="0">
              <a:buNone/>
            </a:pPr>
            <a:r>
              <a:rPr lang="en-US" altLang="ja-JP" sz="2400" dirty="0">
                <a:latin typeface="ＭＳ Ｐゴシック" panose="020B0600070205080204" pitchFamily="50" charset="-128"/>
                <a:ea typeface="ＭＳ Ｐゴシック" panose="020B0600070205080204" pitchFamily="50" charset="-128"/>
              </a:rPr>
              <a:t>      - Also, some equipment in room loses its function. </a:t>
            </a:r>
          </a:p>
          <a:p>
            <a:r>
              <a:rPr lang="en-US" altLang="ja-JP" sz="2400" dirty="0">
                <a:latin typeface="ＭＳ Ｐゴシック" panose="020B0600070205080204" pitchFamily="50" charset="-128"/>
                <a:ea typeface="ＭＳ Ｐゴシック" panose="020B0600070205080204" pitchFamily="50" charset="-128"/>
              </a:rPr>
              <a:t>If you want to avoid above troubles, you must maintain air filter before air filter clogging goes over upper limit.</a:t>
            </a:r>
            <a:endParaRPr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14931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952BD3-58B5-4A13-9F83-E379FA41A9E1}"/>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Manometer</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26F4B3B-728C-4BB6-9511-B4274FCEE15B}"/>
              </a:ext>
            </a:extLst>
          </p:cNvPr>
          <p:cNvSpPr>
            <a:spLocks noGrp="1"/>
          </p:cNvSpPr>
          <p:nvPr>
            <p:ph idx="1"/>
          </p:nvPr>
        </p:nvSpPr>
        <p:spPr>
          <a:xfrm>
            <a:off x="818710" y="1927274"/>
            <a:ext cx="7027645" cy="4930725"/>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If manometer is installed on air filter shown as right figure, you can check filter pressure loss.</a:t>
            </a:r>
          </a:p>
          <a:p>
            <a:r>
              <a:rPr lang="en-US" altLang="ja-JP" sz="2400" dirty="0">
                <a:latin typeface="ＭＳ Ｐゴシック" panose="020B0600070205080204" pitchFamily="50" charset="-128"/>
                <a:ea typeface="ＭＳ Ｐゴシック" panose="020B0600070205080204" pitchFamily="50" charset="-128"/>
              </a:rPr>
              <a:t>Manometer has two (2) ports. One port is connecting to up-stream side. And Other port is connecting to down-stream side.</a:t>
            </a:r>
          </a:p>
          <a:p>
            <a:r>
              <a:rPr lang="en-US" altLang="ja-JP" sz="2400" dirty="0">
                <a:latin typeface="ＭＳ Ｐゴシック" panose="020B0600070205080204" pitchFamily="50" charset="-128"/>
                <a:ea typeface="ＭＳ Ｐゴシック" panose="020B0600070205080204" pitchFamily="50" charset="-128"/>
              </a:rPr>
              <a:t>Manometer shows difference static pressure between 2 ports.</a:t>
            </a:r>
          </a:p>
          <a:p>
            <a:r>
              <a:rPr lang="en-US" altLang="ja-JP" sz="2400" dirty="0">
                <a:latin typeface="ＭＳ Ｐゴシック" panose="020B0600070205080204" pitchFamily="50" charset="-128"/>
                <a:ea typeface="ＭＳ Ｐゴシック" panose="020B0600070205080204" pitchFamily="50" charset="-128"/>
              </a:rPr>
              <a:t>From biosafety view, manometer does not mix both side air.</a:t>
            </a:r>
          </a:p>
        </p:txBody>
      </p:sp>
      <p:pic>
        <p:nvPicPr>
          <p:cNvPr id="6" name="図 5">
            <a:extLst>
              <a:ext uri="{FF2B5EF4-FFF2-40B4-BE49-F238E27FC236}">
                <a16:creationId xmlns:a16="http://schemas.microsoft.com/office/drawing/2014/main" id="{D5118ECA-1946-2AAF-CCE8-D79EF03E0C2D}"/>
              </a:ext>
            </a:extLst>
          </p:cNvPr>
          <p:cNvPicPr>
            <a:picLocks noChangeAspect="1"/>
          </p:cNvPicPr>
          <p:nvPr/>
        </p:nvPicPr>
        <p:blipFill>
          <a:blip r:embed="rId3"/>
          <a:srcRect/>
          <a:stretch/>
        </p:blipFill>
        <p:spPr>
          <a:xfrm>
            <a:off x="7846355" y="3187223"/>
            <a:ext cx="4320000" cy="2592000"/>
          </a:xfrm>
          <a:prstGeom prst="rect">
            <a:avLst/>
          </a:prstGeom>
        </p:spPr>
      </p:pic>
    </p:spTree>
    <p:extLst>
      <p:ext uri="{BB962C8B-B14F-4D97-AF65-F5344CB8AC3E}">
        <p14:creationId xmlns:p14="http://schemas.microsoft.com/office/powerpoint/2010/main" val="3195226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952BD3-58B5-4A13-9F83-E379FA41A9E1}"/>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Filter upper/ lower limit pressure</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26F4B3B-728C-4BB6-9511-B4274FCEE15B}"/>
              </a:ext>
            </a:extLst>
          </p:cNvPr>
          <p:cNvSpPr>
            <a:spLocks noGrp="1"/>
          </p:cNvSpPr>
          <p:nvPr>
            <p:ph idx="1"/>
          </p:nvPr>
        </p:nvSpPr>
        <p:spPr>
          <a:xfrm>
            <a:off x="818710" y="1885071"/>
            <a:ext cx="7138719" cy="4972929"/>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Air filter has physical upper limit pressure.</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If over upper limit pressure, filter will be broken.</a:t>
            </a:r>
          </a:p>
          <a:p>
            <a:r>
              <a:rPr lang="en-US" altLang="ja-JP" sz="2400" dirty="0">
                <a:latin typeface="ＭＳ Ｐゴシック" panose="020B0600070205080204" pitchFamily="50" charset="-128"/>
                <a:ea typeface="ＭＳ Ｐゴシック" panose="020B0600070205080204" pitchFamily="50" charset="-128"/>
              </a:rPr>
              <a:t>Also, air filter has lower limit pressure. If under lower limit pressure, filter cannot flow air volume as expected. Lower limit pressure changes from initial (no clogging) to final (clogging) due to filter clogging.</a:t>
            </a:r>
          </a:p>
        </p:txBody>
      </p:sp>
      <p:pic>
        <p:nvPicPr>
          <p:cNvPr id="5" name="図 4" descr="ダイアグラム&#10;&#10;中程度の精度で自動的に生成された説明">
            <a:extLst>
              <a:ext uri="{FF2B5EF4-FFF2-40B4-BE49-F238E27FC236}">
                <a16:creationId xmlns:a16="http://schemas.microsoft.com/office/drawing/2014/main" id="{967B761A-E3C2-54D2-115D-4CC7F6AA1A08}"/>
              </a:ext>
            </a:extLst>
          </p:cNvPr>
          <p:cNvPicPr>
            <a:picLocks noChangeAspect="1"/>
          </p:cNvPicPr>
          <p:nvPr/>
        </p:nvPicPr>
        <p:blipFill>
          <a:blip r:embed="rId3"/>
          <a:stretch>
            <a:fillRect/>
          </a:stretch>
        </p:blipFill>
        <p:spPr>
          <a:xfrm>
            <a:off x="7957429" y="2898474"/>
            <a:ext cx="4200065" cy="3211815"/>
          </a:xfrm>
          <a:prstGeom prst="rect">
            <a:avLst/>
          </a:prstGeom>
        </p:spPr>
      </p:pic>
    </p:spTree>
    <p:extLst>
      <p:ext uri="{BB962C8B-B14F-4D97-AF65-F5344CB8AC3E}">
        <p14:creationId xmlns:p14="http://schemas.microsoft.com/office/powerpoint/2010/main" val="2178573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952BD3-58B5-4A13-9F83-E379FA41A9E1}"/>
              </a:ext>
            </a:extLst>
          </p:cNvPr>
          <p:cNvSpPr>
            <a:spLocks noGrp="1"/>
          </p:cNvSpPr>
          <p:nvPr>
            <p:ph type="title"/>
          </p:nvPr>
        </p:nvSpPr>
        <p:spPr/>
        <p:txBody>
          <a:bodyPr/>
          <a:lstStyle/>
          <a:p>
            <a:r>
              <a:rPr kumimoji="1" lang="en-US" altLang="ja-JP" dirty="0">
                <a:latin typeface="ＭＳ Ｐゴシック" panose="020B0600070205080204" pitchFamily="50" charset="-128"/>
                <a:ea typeface="ＭＳ Ｐゴシック" panose="020B0600070205080204" pitchFamily="50" charset="-128"/>
              </a:rPr>
              <a:t>Filter and fan</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26F4B3B-728C-4BB6-9511-B4274FCEE15B}"/>
              </a:ext>
            </a:extLst>
          </p:cNvPr>
          <p:cNvSpPr>
            <a:spLocks noGrp="1"/>
          </p:cNvSpPr>
          <p:nvPr>
            <p:ph idx="1"/>
          </p:nvPr>
        </p:nvSpPr>
        <p:spPr>
          <a:xfrm>
            <a:off x="818710" y="1899138"/>
            <a:ext cx="7019243" cy="4958861"/>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Fan gives pressure to filter.</a:t>
            </a:r>
          </a:p>
          <a:p>
            <a:r>
              <a:rPr lang="en-US" altLang="ja-JP" sz="2400" dirty="0">
                <a:latin typeface="ＭＳ Ｐゴシック" panose="020B0600070205080204" pitchFamily="50" charset="-128"/>
                <a:ea typeface="ＭＳ Ｐゴシック" panose="020B0600070205080204" pitchFamily="50" charset="-128"/>
              </a:rPr>
              <a:t>Fan must have pressure over filter lower limit pressure, even if filter is clogging.</a:t>
            </a:r>
          </a:p>
          <a:p>
            <a:r>
              <a:rPr lang="en-US" altLang="ja-JP" sz="2400" dirty="0">
                <a:latin typeface="ＭＳ Ｐゴシック" panose="020B0600070205080204" pitchFamily="50" charset="-128"/>
                <a:ea typeface="ＭＳ Ｐゴシック" panose="020B0600070205080204" pitchFamily="50" charset="-128"/>
              </a:rPr>
              <a:t>But fan has upper limit (maximum) pressure. If filter is too clogging, fan cannot give enough pressure to filter. Then filter air volume starts to decrease. </a:t>
            </a:r>
          </a:p>
          <a:p>
            <a:endParaRPr lang="en-US" altLang="ja-JP" sz="2400" dirty="0">
              <a:latin typeface="ＭＳ Ｐゴシック" panose="020B0600070205080204" pitchFamily="50" charset="-128"/>
              <a:ea typeface="ＭＳ Ｐゴシック" panose="020B0600070205080204" pitchFamily="50" charset="-128"/>
            </a:endParaRPr>
          </a:p>
        </p:txBody>
      </p:sp>
      <p:pic>
        <p:nvPicPr>
          <p:cNvPr id="7" name="図 6">
            <a:extLst>
              <a:ext uri="{FF2B5EF4-FFF2-40B4-BE49-F238E27FC236}">
                <a16:creationId xmlns:a16="http://schemas.microsoft.com/office/drawing/2014/main" id="{E8517AFB-AD97-A3B7-58F0-CB8701ABC0C6}"/>
              </a:ext>
            </a:extLst>
          </p:cNvPr>
          <p:cNvPicPr>
            <a:picLocks noChangeAspect="1"/>
          </p:cNvPicPr>
          <p:nvPr/>
        </p:nvPicPr>
        <p:blipFill>
          <a:blip r:embed="rId3"/>
          <a:srcRect/>
          <a:stretch/>
        </p:blipFill>
        <p:spPr>
          <a:xfrm>
            <a:off x="7837953" y="2470259"/>
            <a:ext cx="4319999" cy="1944000"/>
          </a:xfrm>
          <a:prstGeom prst="rect">
            <a:avLst/>
          </a:prstGeom>
        </p:spPr>
      </p:pic>
      <p:pic>
        <p:nvPicPr>
          <p:cNvPr id="9" name="図 8">
            <a:extLst>
              <a:ext uri="{FF2B5EF4-FFF2-40B4-BE49-F238E27FC236}">
                <a16:creationId xmlns:a16="http://schemas.microsoft.com/office/drawing/2014/main" id="{331A4B08-C195-A3FE-E8F4-EE565CDFDA8F}"/>
              </a:ext>
            </a:extLst>
          </p:cNvPr>
          <p:cNvPicPr>
            <a:picLocks noChangeAspect="1"/>
          </p:cNvPicPr>
          <p:nvPr/>
        </p:nvPicPr>
        <p:blipFill>
          <a:blip r:embed="rId4"/>
          <a:srcRect/>
          <a:stretch/>
        </p:blipFill>
        <p:spPr>
          <a:xfrm>
            <a:off x="7837953" y="4465852"/>
            <a:ext cx="4319999" cy="1944000"/>
          </a:xfrm>
          <a:prstGeom prst="rect">
            <a:avLst/>
          </a:prstGeom>
        </p:spPr>
      </p:pic>
    </p:spTree>
    <p:extLst>
      <p:ext uri="{BB962C8B-B14F-4D97-AF65-F5344CB8AC3E}">
        <p14:creationId xmlns:p14="http://schemas.microsoft.com/office/powerpoint/2010/main" val="1668560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952BD3-58B5-4A13-9F83-E379FA41A9E1}"/>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Fan design</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26F4B3B-728C-4BB6-9511-B4274FCEE15B}"/>
              </a:ext>
            </a:extLst>
          </p:cNvPr>
          <p:cNvSpPr>
            <a:spLocks noGrp="1"/>
          </p:cNvSpPr>
          <p:nvPr>
            <p:ph idx="1"/>
          </p:nvPr>
        </p:nvSpPr>
        <p:spPr>
          <a:xfrm>
            <a:off x="818711" y="1899138"/>
            <a:ext cx="7025153" cy="4958861"/>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If fan has some filters in its route, fan pressure is more than sum of filter initial lower limit pressure loss at least.</a:t>
            </a:r>
          </a:p>
          <a:p>
            <a:r>
              <a:rPr lang="en-US" altLang="ja-JP" sz="2400" dirty="0">
                <a:latin typeface="ＭＳ Ｐゴシック" panose="020B0600070205080204" pitchFamily="50" charset="-128"/>
                <a:ea typeface="ＭＳ Ｐゴシック" panose="020B0600070205080204" pitchFamily="50" charset="-128"/>
              </a:rPr>
              <a:t>Of course, it is not enough. So, fan pressure is more than sum of filter final lower limit pressure loss.</a:t>
            </a:r>
          </a:p>
          <a:p>
            <a:r>
              <a:rPr lang="en-US" altLang="ja-JP" sz="2400" dirty="0">
                <a:latin typeface="ＭＳ Ｐゴシック" panose="020B0600070205080204" pitchFamily="50" charset="-128"/>
                <a:ea typeface="ＭＳ Ｐゴシック" panose="020B0600070205080204" pitchFamily="50" charset="-128"/>
              </a:rPr>
              <a:t>Actually, fan is designed as to keep air volume as expected and cover sum of all pressure loss.</a:t>
            </a:r>
          </a:p>
          <a:p>
            <a:endParaRPr lang="en-US" altLang="ja-JP" sz="2400" dirty="0">
              <a:latin typeface="ＭＳ Ｐゴシック" panose="020B0600070205080204" pitchFamily="50" charset="-128"/>
              <a:ea typeface="ＭＳ Ｐゴシック" panose="020B0600070205080204" pitchFamily="50" charset="-128"/>
            </a:endParaRPr>
          </a:p>
        </p:txBody>
      </p:sp>
      <p:pic>
        <p:nvPicPr>
          <p:cNvPr id="5" name="図 4">
            <a:extLst>
              <a:ext uri="{FF2B5EF4-FFF2-40B4-BE49-F238E27FC236}">
                <a16:creationId xmlns:a16="http://schemas.microsoft.com/office/drawing/2014/main" id="{09573EBE-4BDC-F2EE-86B2-8FE3647FC95B}"/>
              </a:ext>
            </a:extLst>
          </p:cNvPr>
          <p:cNvPicPr>
            <a:picLocks noChangeAspect="1"/>
          </p:cNvPicPr>
          <p:nvPr/>
        </p:nvPicPr>
        <p:blipFill>
          <a:blip r:embed="rId3"/>
          <a:srcRect/>
          <a:stretch/>
        </p:blipFill>
        <p:spPr>
          <a:xfrm>
            <a:off x="7843864" y="3437735"/>
            <a:ext cx="4320000" cy="1944000"/>
          </a:xfrm>
          <a:prstGeom prst="rect">
            <a:avLst/>
          </a:prstGeom>
        </p:spPr>
      </p:pic>
    </p:spTree>
    <p:extLst>
      <p:ext uri="{BB962C8B-B14F-4D97-AF65-F5344CB8AC3E}">
        <p14:creationId xmlns:p14="http://schemas.microsoft.com/office/powerpoint/2010/main" val="1046507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952BD3-58B5-4A13-9F83-E379FA41A9E1}"/>
              </a:ext>
            </a:extLst>
          </p:cNvPr>
          <p:cNvSpPr>
            <a:spLocks noGrp="1"/>
          </p:cNvSpPr>
          <p:nvPr>
            <p:ph type="title"/>
          </p:nvPr>
        </p:nvSpPr>
        <p:spPr/>
        <p:txBody>
          <a:bodyPr/>
          <a:lstStyle/>
          <a:p>
            <a:r>
              <a:rPr kumimoji="1" lang="en-US" altLang="ja-JP" dirty="0">
                <a:latin typeface="ＭＳ Ｐゴシック" panose="020B0600070205080204" pitchFamily="50" charset="-128"/>
                <a:ea typeface="ＭＳ Ｐゴシック" panose="020B0600070205080204" pitchFamily="50" charset="-128"/>
              </a:rPr>
              <a:t>Filter and dumper</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26F4B3B-728C-4BB6-9511-B4274FCEE15B}"/>
              </a:ext>
            </a:extLst>
          </p:cNvPr>
          <p:cNvSpPr>
            <a:spLocks noGrp="1"/>
          </p:cNvSpPr>
          <p:nvPr>
            <p:ph idx="1"/>
          </p:nvPr>
        </p:nvSpPr>
        <p:spPr>
          <a:xfrm>
            <a:off x="818711" y="1885071"/>
            <a:ext cx="7044198" cy="4972929"/>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If filter lower limit pressure = Fan pressure, filter air volume is as expected.</a:t>
            </a:r>
          </a:p>
          <a:p>
            <a:r>
              <a:rPr lang="en-US" altLang="ja-JP" sz="2400" dirty="0">
                <a:latin typeface="ＭＳ Ｐゴシック" panose="020B0600070205080204" pitchFamily="50" charset="-128"/>
                <a:ea typeface="ＭＳ Ｐゴシック" panose="020B0600070205080204" pitchFamily="50" charset="-128"/>
              </a:rPr>
              <a:t>If filter lower limit pressure &lt; Fan pressure, filter air volume is more than as expected.</a:t>
            </a:r>
          </a:p>
          <a:p>
            <a:r>
              <a:rPr lang="en-US" altLang="ja-JP" sz="2400" dirty="0">
                <a:latin typeface="ＭＳ Ｐゴシック" panose="020B0600070205080204" pitchFamily="50" charset="-128"/>
                <a:ea typeface="ＭＳ Ｐゴシック" panose="020B0600070205080204" pitchFamily="50" charset="-128"/>
              </a:rPr>
              <a:t>If filter air volume is too much, damper helps to adjust air volume by adding pressure loss. Filter pressure loss + damper pressure loss = constant.</a:t>
            </a:r>
          </a:p>
          <a:p>
            <a:r>
              <a:rPr lang="en-US" altLang="ja-JP" sz="2400" dirty="0">
                <a:latin typeface="ＭＳ Ｐゴシック" panose="020B0600070205080204" pitchFamily="50" charset="-128"/>
                <a:ea typeface="ＭＳ Ｐゴシック" panose="020B0600070205080204" pitchFamily="50" charset="-128"/>
              </a:rPr>
              <a:t>If damper opens fully (damper blade becomes parallel to air flow), damper cannot adjust air volume more.</a:t>
            </a:r>
          </a:p>
        </p:txBody>
      </p:sp>
      <p:pic>
        <p:nvPicPr>
          <p:cNvPr id="5" name="図 4">
            <a:extLst>
              <a:ext uri="{FF2B5EF4-FFF2-40B4-BE49-F238E27FC236}">
                <a16:creationId xmlns:a16="http://schemas.microsoft.com/office/drawing/2014/main" id="{5AE21F69-528A-958B-718C-11030EF21427}"/>
              </a:ext>
            </a:extLst>
          </p:cNvPr>
          <p:cNvPicPr>
            <a:picLocks noChangeAspect="1"/>
          </p:cNvPicPr>
          <p:nvPr/>
        </p:nvPicPr>
        <p:blipFill>
          <a:blip r:embed="rId3"/>
          <a:srcRect/>
          <a:stretch/>
        </p:blipFill>
        <p:spPr>
          <a:xfrm>
            <a:off x="7862908" y="2487436"/>
            <a:ext cx="4319999" cy="1943999"/>
          </a:xfrm>
          <a:prstGeom prst="rect">
            <a:avLst/>
          </a:prstGeom>
        </p:spPr>
      </p:pic>
      <p:pic>
        <p:nvPicPr>
          <p:cNvPr id="7" name="図 6">
            <a:extLst>
              <a:ext uri="{FF2B5EF4-FFF2-40B4-BE49-F238E27FC236}">
                <a16:creationId xmlns:a16="http://schemas.microsoft.com/office/drawing/2014/main" id="{81432398-57CA-98FA-978A-28FBAD4ABFE1}"/>
              </a:ext>
            </a:extLst>
          </p:cNvPr>
          <p:cNvPicPr>
            <a:picLocks noChangeAspect="1"/>
          </p:cNvPicPr>
          <p:nvPr/>
        </p:nvPicPr>
        <p:blipFill>
          <a:blip r:embed="rId4"/>
          <a:srcRect/>
          <a:stretch/>
        </p:blipFill>
        <p:spPr>
          <a:xfrm>
            <a:off x="7862908" y="4555397"/>
            <a:ext cx="4319999" cy="1943999"/>
          </a:xfrm>
          <a:prstGeom prst="rect">
            <a:avLst/>
          </a:prstGeom>
        </p:spPr>
      </p:pic>
    </p:spTree>
    <p:extLst>
      <p:ext uri="{BB962C8B-B14F-4D97-AF65-F5344CB8AC3E}">
        <p14:creationId xmlns:p14="http://schemas.microsoft.com/office/powerpoint/2010/main" val="1675578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952BD3-58B5-4A13-9F83-E379FA41A9E1}"/>
              </a:ext>
            </a:extLst>
          </p:cNvPr>
          <p:cNvSpPr>
            <a:spLocks noGrp="1"/>
          </p:cNvSpPr>
          <p:nvPr>
            <p:ph type="title"/>
          </p:nvPr>
        </p:nvSpPr>
        <p:spPr/>
        <p:txBody>
          <a:bodyPr/>
          <a:lstStyle/>
          <a:p>
            <a:r>
              <a:rPr kumimoji="1" lang="en-US" altLang="ja-JP" dirty="0">
                <a:latin typeface="ＭＳ Ｐゴシック" panose="020B0600070205080204" pitchFamily="50" charset="-128"/>
                <a:ea typeface="ＭＳ Ｐゴシック" panose="020B0600070205080204" pitchFamily="50" charset="-128"/>
              </a:rPr>
              <a:t>CAV (Constant air volume) system</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26F4B3B-728C-4BB6-9511-B4274FCEE15B}"/>
              </a:ext>
            </a:extLst>
          </p:cNvPr>
          <p:cNvSpPr>
            <a:spLocks noGrp="1"/>
          </p:cNvSpPr>
          <p:nvPr>
            <p:ph idx="1"/>
          </p:nvPr>
        </p:nvSpPr>
        <p:spPr>
          <a:xfrm>
            <a:off x="818711" y="1899139"/>
            <a:ext cx="7044198" cy="4958861"/>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You must adjust damper always because filter is clogging always. How troublesome!</a:t>
            </a:r>
          </a:p>
          <a:p>
            <a:r>
              <a:rPr lang="en-US" altLang="ja-JP" sz="2400" dirty="0">
                <a:latin typeface="ＭＳ Ｐゴシック" panose="020B0600070205080204" pitchFamily="50" charset="-128"/>
                <a:ea typeface="ＭＳ Ｐゴシック" panose="020B0600070205080204" pitchFamily="50" charset="-128"/>
              </a:rPr>
              <a:t>If you feel so, you had better to use CAV system.</a:t>
            </a:r>
          </a:p>
          <a:p>
            <a:r>
              <a:rPr lang="en-US" altLang="ja-JP" sz="2400" dirty="0">
                <a:latin typeface="ＭＳ Ｐゴシック" panose="020B0600070205080204" pitchFamily="50" charset="-128"/>
                <a:ea typeface="ＭＳ Ｐゴシック" panose="020B0600070205080204" pitchFamily="50" charset="-128"/>
              </a:rPr>
              <a:t>CAV system has pressure sensor, motor, damper and controller. And CAV system adjusts damper automatically instead of you. (See ‘</a:t>
            </a:r>
            <a:r>
              <a:rPr kumimoji="1" lang="en-US" altLang="ja-JP" sz="2400" dirty="0">
                <a:latin typeface="ＭＳ Ｐゴシック" panose="020B0600070205080204" pitchFamily="50" charset="-128"/>
                <a:ea typeface="ＭＳ Ｐゴシック" panose="020B0600070205080204" pitchFamily="50" charset="-128"/>
              </a:rPr>
              <a:t>Room pressure </a:t>
            </a:r>
            <a:r>
              <a:rPr lang="en-US" altLang="ja-JP" sz="2400" dirty="0">
                <a:latin typeface="ＭＳ Ｐゴシック" panose="020B0600070205080204" pitchFamily="50" charset="-128"/>
                <a:ea typeface="ＭＳ Ｐゴシック" panose="020B0600070205080204" pitchFamily="50" charset="-128"/>
              </a:rPr>
              <a:t>control and </a:t>
            </a:r>
            <a:r>
              <a:rPr kumimoji="1" lang="en-US" altLang="ja-JP" sz="2400" dirty="0">
                <a:latin typeface="ＭＳ Ｐゴシック" panose="020B0600070205080204" pitchFamily="50" charset="-128"/>
                <a:ea typeface="ＭＳ Ｐゴシック" panose="020B0600070205080204" pitchFamily="50" charset="-128"/>
              </a:rPr>
              <a:t>Air volume control in BSL3 lab’</a:t>
            </a:r>
            <a:r>
              <a:rPr kumimoji="1" lang="ja-JP" altLang="en-US" sz="2400" dirty="0">
                <a:latin typeface="ＭＳ Ｐゴシック" panose="020B0600070205080204" pitchFamily="50" charset="-128"/>
                <a:ea typeface="ＭＳ Ｐゴシック" panose="020B0600070205080204" pitchFamily="50" charset="-128"/>
              </a:rPr>
              <a:t>　</a:t>
            </a:r>
            <a:r>
              <a:rPr kumimoji="1" lang="en-US" altLang="ja-JP" sz="2400" dirty="0">
                <a:latin typeface="ＭＳ Ｐゴシック" panose="020B0600070205080204" pitchFamily="50" charset="-128"/>
                <a:ea typeface="ＭＳ Ｐゴシック" panose="020B0600070205080204" pitchFamily="50" charset="-128"/>
              </a:rPr>
              <a:t>(No.0010))</a:t>
            </a:r>
          </a:p>
          <a:p>
            <a:r>
              <a:rPr lang="en-US" altLang="ja-JP" sz="2400" dirty="0">
                <a:latin typeface="ＭＳ Ｐゴシック" panose="020B0600070205080204" pitchFamily="50" charset="-128"/>
                <a:ea typeface="ＭＳ Ｐゴシック" panose="020B0600070205080204" pitchFamily="50" charset="-128"/>
              </a:rPr>
              <a:t>If damper opens fully, also CAV cannot adjust air volume more.</a:t>
            </a:r>
          </a:p>
        </p:txBody>
      </p:sp>
      <p:pic>
        <p:nvPicPr>
          <p:cNvPr id="5" name="図 4">
            <a:extLst>
              <a:ext uri="{FF2B5EF4-FFF2-40B4-BE49-F238E27FC236}">
                <a16:creationId xmlns:a16="http://schemas.microsoft.com/office/drawing/2014/main" id="{5AE21F69-528A-958B-718C-11030EF21427}"/>
              </a:ext>
            </a:extLst>
          </p:cNvPr>
          <p:cNvPicPr>
            <a:picLocks noChangeAspect="1"/>
          </p:cNvPicPr>
          <p:nvPr/>
        </p:nvPicPr>
        <p:blipFill>
          <a:blip r:embed="rId3"/>
          <a:srcRect/>
          <a:stretch/>
        </p:blipFill>
        <p:spPr>
          <a:xfrm>
            <a:off x="7862909" y="2487436"/>
            <a:ext cx="4319997" cy="1943999"/>
          </a:xfrm>
          <a:prstGeom prst="rect">
            <a:avLst/>
          </a:prstGeom>
        </p:spPr>
      </p:pic>
    </p:spTree>
    <p:extLst>
      <p:ext uri="{BB962C8B-B14F-4D97-AF65-F5344CB8AC3E}">
        <p14:creationId xmlns:p14="http://schemas.microsoft.com/office/powerpoint/2010/main" val="1104056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952BD3-58B5-4A13-9F83-E379FA41A9E1}"/>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How to check filter clogging</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26F4B3B-728C-4BB6-9511-B4274FCEE15B}"/>
              </a:ext>
            </a:extLst>
          </p:cNvPr>
          <p:cNvSpPr>
            <a:spLocks noGrp="1"/>
          </p:cNvSpPr>
          <p:nvPr>
            <p:ph idx="1"/>
          </p:nvPr>
        </p:nvSpPr>
        <p:spPr>
          <a:xfrm>
            <a:off x="818711" y="1899138"/>
            <a:ext cx="7025153" cy="4958861"/>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By damper opening ratio. Almost fully opened.</a:t>
            </a:r>
          </a:p>
          <a:p>
            <a:r>
              <a:rPr lang="en-US" altLang="ja-JP" sz="2400" dirty="0">
                <a:latin typeface="ＭＳ Ｐゴシック" panose="020B0600070205080204" pitchFamily="50" charset="-128"/>
                <a:ea typeface="ＭＳ Ｐゴシック" panose="020B0600070205080204" pitchFamily="50" charset="-128"/>
              </a:rPr>
              <a:t>By room pressure failure alarm.</a:t>
            </a:r>
          </a:p>
          <a:p>
            <a:r>
              <a:rPr lang="en-US" altLang="ja-JP" sz="2400" dirty="0">
                <a:latin typeface="ＭＳ Ｐゴシック" panose="020B0600070205080204" pitchFamily="50" charset="-128"/>
                <a:ea typeface="ＭＳ Ｐゴシック" panose="020B0600070205080204" pitchFamily="50" charset="-128"/>
              </a:rPr>
              <a:t>By air velocity failure alarm or air volume failure alarm.</a:t>
            </a:r>
          </a:p>
          <a:p>
            <a:r>
              <a:rPr lang="en-US" altLang="ja-JP" sz="2400" dirty="0">
                <a:latin typeface="ＭＳ Ｐゴシック" panose="020B0600070205080204" pitchFamily="50" charset="-128"/>
                <a:ea typeface="ＭＳ Ｐゴシック" panose="020B0600070205080204" pitchFamily="50" charset="-128"/>
              </a:rPr>
              <a:t>By manometer. Almost upper limit pressure as designed (not physical). You must write lower/ upper limit pressure as designed on manometer shown as right figure.</a:t>
            </a:r>
          </a:p>
        </p:txBody>
      </p:sp>
      <p:pic>
        <p:nvPicPr>
          <p:cNvPr id="5" name="図 4">
            <a:extLst>
              <a:ext uri="{FF2B5EF4-FFF2-40B4-BE49-F238E27FC236}">
                <a16:creationId xmlns:a16="http://schemas.microsoft.com/office/drawing/2014/main" id="{09573EBE-4BDC-F2EE-86B2-8FE3647FC95B}"/>
              </a:ext>
            </a:extLst>
          </p:cNvPr>
          <p:cNvPicPr>
            <a:picLocks noChangeAspect="1"/>
          </p:cNvPicPr>
          <p:nvPr/>
        </p:nvPicPr>
        <p:blipFill>
          <a:blip r:embed="rId3"/>
          <a:srcRect/>
          <a:stretch/>
        </p:blipFill>
        <p:spPr>
          <a:xfrm>
            <a:off x="7843864" y="3257735"/>
            <a:ext cx="4320000" cy="2304000"/>
          </a:xfrm>
          <a:prstGeom prst="rect">
            <a:avLst/>
          </a:prstGeom>
        </p:spPr>
      </p:pic>
    </p:spTree>
    <p:extLst>
      <p:ext uri="{BB962C8B-B14F-4D97-AF65-F5344CB8AC3E}">
        <p14:creationId xmlns:p14="http://schemas.microsoft.com/office/powerpoint/2010/main" val="16603567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ォータブル">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クォータブル</Template>
  <TotalTime>16101</TotalTime>
  <Words>1884</Words>
  <Application>Microsoft Office PowerPoint</Application>
  <PresentationFormat>ワイド画面</PresentationFormat>
  <Paragraphs>100</Paragraphs>
  <Slides>12</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ＭＳ Ｐゴシック</vt:lpstr>
      <vt:lpstr>游ゴシック</vt:lpstr>
      <vt:lpstr>Century Gothic</vt:lpstr>
      <vt:lpstr>Wingdings 2</vt:lpstr>
      <vt:lpstr>クォータブル</vt:lpstr>
      <vt:lpstr>Filter maintenance</vt:lpstr>
      <vt:lpstr>Trouble by air filter clogging</vt:lpstr>
      <vt:lpstr>Manometer</vt:lpstr>
      <vt:lpstr>Filter upper/ lower limit pressure</vt:lpstr>
      <vt:lpstr>Filter and fan</vt:lpstr>
      <vt:lpstr>Fan design</vt:lpstr>
      <vt:lpstr>Filter and dumper</vt:lpstr>
      <vt:lpstr>CAV (Constant air volume) system</vt:lpstr>
      <vt:lpstr>How to check filter clogging</vt:lpstr>
      <vt:lpstr>Filter maintenance</vt:lpstr>
      <vt:lpstr>Filter maintenance interval</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Detail of HEPA filter</dc:title>
  <dc:creator>三木 秀樹</dc:creator>
  <cp:lastModifiedBy>HIDEKI MIKI</cp:lastModifiedBy>
  <cp:revision>260</cp:revision>
  <dcterms:created xsi:type="dcterms:W3CDTF">2019-06-28T02:15:31Z</dcterms:created>
  <dcterms:modified xsi:type="dcterms:W3CDTF">2023-12-26T00:54:54Z</dcterms:modified>
</cp:coreProperties>
</file>